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9" r:id="rId2"/>
    <p:sldId id="295" r:id="rId3"/>
    <p:sldId id="308" r:id="rId4"/>
    <p:sldId id="310" r:id="rId5"/>
    <p:sldId id="30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3036D9EB-BB46-474C-86F6-3636095FA6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706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C4DF00E0-137A-4783-9C19-E9BC30294A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2" y="571500"/>
            <a:ext cx="7648575" cy="5715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666750" y="1114425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371600" y="132608"/>
            <a:ext cx="3505200" cy="781792"/>
          </a:xfrm>
          <a:prstGeom prst="wedgeRectCallout">
            <a:avLst>
              <a:gd name="adj1" fmla="val -44765"/>
              <a:gd name="adj2" fmla="val 9635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the initial fluid composition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Basis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pane.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6248400" y="1905000"/>
            <a:ext cx="2743200" cy="1371600"/>
          </a:xfrm>
          <a:prstGeom prst="wedgeRectCallout">
            <a:avLst>
              <a:gd name="adj1" fmla="val -64135"/>
              <a:gd name="adj2" fmla="val -2530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pH 4 fluid containing heavy metals is in equilibrium with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sorbing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mineral.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224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068A54F-31A1-4CB8-BBDF-8F4DC7807E86}"/>
              </a:ext>
            </a:extLst>
          </p:cNvPr>
          <p:cNvGrpSpPr/>
          <p:nvPr/>
        </p:nvGrpSpPr>
        <p:grpSpPr>
          <a:xfrm>
            <a:off x="747712" y="571500"/>
            <a:ext cx="7648575" cy="5715000"/>
            <a:chOff x="747712" y="571500"/>
            <a:chExt cx="7648575" cy="5715000"/>
          </a:xfrm>
        </p:grpSpPr>
        <p:pic>
          <p:nvPicPr>
            <p:cNvPr id="5" name="Picture 4" descr="A screenshot of a cell phone&#10;&#10;Description automatically generated">
              <a:extLst>
                <a:ext uri="{FF2B5EF4-FFF2-40B4-BE49-F238E27FC236}">
                  <a16:creationId xmlns:a16="http://schemas.microsoft.com/office/drawing/2014/main" id="{679997FB-9BD0-4A99-AC1D-3DE1CBF4494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7712" y="571500"/>
              <a:ext cx="7648575" cy="5715000"/>
            </a:xfrm>
            <a:prstGeom prst="rect">
              <a:avLst/>
            </a:prstGeom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E8E87AB0-5999-41A5-8060-36E3D5EFC011}"/>
                </a:ext>
              </a:extLst>
            </p:cNvPr>
            <p:cNvSpPr/>
            <p:nvPr/>
          </p:nvSpPr>
          <p:spPr>
            <a:xfrm>
              <a:off x="5029200" y="3200400"/>
              <a:ext cx="1676400" cy="838200"/>
            </a:xfrm>
            <a:prstGeom prst="rect">
              <a:avLst/>
            </a:prstGeom>
            <a:solidFill>
              <a:srgbClr val="F0F0F0"/>
            </a:solidFill>
            <a:ln>
              <a:solidFill>
                <a:srgbClr val="F0F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Oval 2"/>
          <p:cNvSpPr/>
          <p:nvPr/>
        </p:nvSpPr>
        <p:spPr>
          <a:xfrm>
            <a:off x="1447800" y="1114425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828800" y="132608"/>
            <a:ext cx="3200400" cy="781792"/>
          </a:xfrm>
          <a:prstGeom prst="wedgeRectCallout">
            <a:avLst>
              <a:gd name="adj1" fmla="val -34248"/>
              <a:gd name="adj2" fmla="val 9051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up a sliding activity path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Reactants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862013" y="2438400"/>
            <a:ext cx="2338387" cy="685800"/>
          </a:xfrm>
          <a:prstGeom prst="wedgeRectCallout">
            <a:avLst>
              <a:gd name="adj1" fmla="val -30078"/>
              <a:gd name="adj2" fmla="val -11543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add → Sliding → pH</a:t>
            </a: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4648200" y="1600200"/>
            <a:ext cx="3890963" cy="685800"/>
          </a:xfrm>
          <a:prstGeom prst="wedgeRectCallout">
            <a:avLst>
              <a:gd name="adj1" fmla="val -64135"/>
              <a:gd name="adj2" fmla="val -2530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pH will be adjusted from initial value, 4, to the target value of 12 set here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086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FC46FB95-A21B-472F-9D7C-78AC308BA3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837" y="2743200"/>
            <a:ext cx="6429375" cy="3714750"/>
          </a:xfrm>
          <a:prstGeom prst="rect">
            <a:avLst/>
          </a:prstGeom>
        </p:spPr>
      </p:pic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C8A600D8-A8C5-43B2-B3BE-1E4CFCFDFEB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84667"/>
          <a:stretch/>
        </p:blipFill>
        <p:spPr>
          <a:xfrm>
            <a:off x="747712" y="571500"/>
            <a:ext cx="7648575" cy="876300"/>
          </a:xfrm>
          <a:prstGeom prst="rect">
            <a:avLst/>
          </a:prstGeom>
        </p:spPr>
      </p:pic>
      <p:sp>
        <p:nvSpPr>
          <p:cNvPr id="5" name="Bent Arrow 4"/>
          <p:cNvSpPr/>
          <p:nvPr/>
        </p:nvSpPr>
        <p:spPr>
          <a:xfrm rot="5400000">
            <a:off x="2933699" y="1638301"/>
            <a:ext cx="1143002" cy="1219199"/>
          </a:xfrm>
          <a:prstGeom prst="bentArrow">
            <a:avLst>
              <a:gd name="adj1" fmla="val 24225"/>
              <a:gd name="adj2" fmla="val 25687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1905000" y="132608"/>
            <a:ext cx="4800600" cy="781792"/>
          </a:xfrm>
          <a:prstGeom prst="wedgeRectCallout">
            <a:avLst>
              <a:gd name="adj1" fmla="val -63614"/>
              <a:gd name="adj2" fmla="val 3300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We load a surface dataset that describes how ions sorb to the mineral in our system</a:t>
            </a: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457200" y="1524000"/>
            <a:ext cx="2338387" cy="685800"/>
          </a:xfrm>
          <a:prstGeom prst="wedgeRectCallout">
            <a:avLst>
              <a:gd name="adj1" fmla="val -30078"/>
              <a:gd name="adj2" fmla="val -11543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File → Open → </a:t>
            </a:r>
            <a:r>
              <a:rPr lang="en-US" b="1" i="1" dirty="0" err="1">
                <a:latin typeface="Calibri" pitchFamily="34" charset="0"/>
                <a:cs typeface="Calibri" pitchFamily="34" charset="0"/>
              </a:rPr>
              <a:t>Sorbing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 surfaces…</a:t>
            </a: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3962400" y="3095626"/>
            <a:ext cx="3153383" cy="842010"/>
          </a:xfrm>
          <a:prstGeom prst="wedgeRectCallout">
            <a:avLst>
              <a:gd name="adj1" fmla="val -58954"/>
              <a:gd name="adj2" fmla="val -3389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Surface complexation dataset for hydrous ferric oxide.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152400" y="4827270"/>
            <a:ext cx="2743200" cy="811530"/>
          </a:xfrm>
          <a:prstGeom prst="wedgeRectCallout">
            <a:avLst>
              <a:gd name="adj1" fmla="val 12544"/>
              <a:gd name="adj2" fmla="val -8458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add any number of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sorbing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surfaces.</a:t>
            </a:r>
          </a:p>
        </p:txBody>
      </p:sp>
    </p:spTree>
    <p:extLst>
      <p:ext uri="{BB962C8B-B14F-4D97-AF65-F5344CB8AC3E}">
        <p14:creationId xmlns:p14="http://schemas.microsoft.com/office/powerpoint/2010/main" val="1565705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104F9DF5-B483-47C4-8147-1F2C3D9D9E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87" y="576262"/>
            <a:ext cx="7667625" cy="5705475"/>
          </a:xfrm>
          <a:prstGeom prst="rect">
            <a:avLst/>
          </a:prstGeom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4343400" y="2286000"/>
            <a:ext cx="3886200" cy="914400"/>
          </a:xfrm>
          <a:prstGeom prst="wedgeRectCallout">
            <a:avLst>
              <a:gd name="adj1" fmla="val -64473"/>
              <a:gd name="adj2" fmla="val 3153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A sliding pH path is a fast way to show how sorption behavior changes with pH</a:t>
            </a:r>
            <a:endParaRPr lang="en-US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765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114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81</cp:revision>
  <dcterms:created xsi:type="dcterms:W3CDTF">2013-10-01T15:24:04Z</dcterms:created>
  <dcterms:modified xsi:type="dcterms:W3CDTF">2019-10-10T21:24:38Z</dcterms:modified>
</cp:coreProperties>
</file>