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60" r:id="rId3"/>
    <p:sldId id="266" r:id="rId4"/>
    <p:sldId id="267" r:id="rId5"/>
    <p:sldId id="269" r:id="rId6"/>
    <p:sldId id="268" r:id="rId7"/>
  </p:sldIdLst>
  <p:sldSz cx="9144000" cy="6858000" type="screen4x3"/>
  <p:notesSz cx="7772400" cy="10058400"/>
  <p:defaultTextStyle>
    <a:defPPr>
      <a:defRPr lang="en-US"/>
    </a:defPPr>
    <a:lvl1pPr marL="0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3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6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9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32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16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99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82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65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CD3B429-2359-49DE-B60C-07004D63C5D8}" type="slidenum">
              <a:t>‹#›</a:t>
            </a:fld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0900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0E8599C-771F-481F-9E8A-9E6F182F980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9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14" marR="0" indent="-19591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683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6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9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32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16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99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82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65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ABF4D4-BC51-43EB-A496-3B9F08D50A67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9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C2573-25BC-4F2C-BCEB-0A9173A6B1B1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0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30"/>
            <a:ext cx="2056320" cy="58570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30"/>
            <a:ext cx="6035040" cy="58570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160EDE-EB97-484D-8FCF-DF274A24B7E7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9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D0003-C5A7-403F-AC46-73FE985D2C9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5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6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3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0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7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41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0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27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4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6EBC49-4AF1-43F4-AA88-E3F832B9D99B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1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30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30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D2AE88-3413-4767-AEDE-83B77D1FF91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889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3CB03F-E78F-4871-9CCB-845A296DEA8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2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B9FB76-57A9-47CC-A25B-B1481EED7FF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7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03B5C2-18E3-428C-836B-A91429AF37F5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5809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A06131-0199-4C44-BD20-57621C397288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338E27-77F5-425F-85CE-A9CAAD206C16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1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2" y="273353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2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3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605C3DA-15FA-4339-A1A8-52A958F3A7B4}" type="slidenum"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4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xmlns="" id="{CFD05DBB-C04F-4AC9-BCEB-B5CB4F052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7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AC973455-C7CD-4D79-85E0-3F22AE108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71500"/>
            <a:ext cx="7820025" cy="5715000"/>
          </a:xfrm>
          <a:prstGeom prst="rect">
            <a:avLst/>
          </a:prstGeom>
        </p:spPr>
      </p:pic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draws the diagram</a:t>
            </a: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609600" y="4884779"/>
            <a:ext cx="3429000" cy="830222"/>
          </a:xfrm>
          <a:prstGeom prst="wedgeRectCallout">
            <a:avLst>
              <a:gd name="adj1" fmla="val -31078"/>
              <a:gd name="adj2" fmla="val -8726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Account for SO</a:t>
            </a:r>
            <a:r>
              <a:rPr lang="en-US" sz="1800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2−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by adding it to the “in the presence of” section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1066800" y="80963"/>
            <a:ext cx="2618257" cy="909638"/>
          </a:xfrm>
          <a:prstGeom prst="wedgeRectCallout">
            <a:avLst>
              <a:gd name="adj1" fmla="val -39225"/>
              <a:gd name="adj2" fmla="val 779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Configure a redox-pH diagram for Arsenic </a:t>
            </a:r>
            <a:endParaRPr lang="en-US" sz="2000" baseline="30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19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creenshot&#10;&#10;Description automatically generated">
            <a:extLst>
              <a:ext uri="{FF2B5EF4-FFF2-40B4-BE49-F238E27FC236}">
                <a16:creationId xmlns:a16="http://schemas.microsoft.com/office/drawing/2014/main" xmlns="" id="{DDB49FE4-8F19-4152-9768-F99DC4F63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547687"/>
            <a:ext cx="7848600" cy="5762625"/>
          </a:xfrm>
          <a:prstGeom prst="rect">
            <a:avLst/>
          </a:prstGeom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04800" y="4572000"/>
            <a:ext cx="3733800" cy="1371600"/>
          </a:xfrm>
          <a:prstGeom prst="wedgeRectCallout">
            <a:avLst>
              <a:gd name="adj1" fmla="val 33934"/>
              <a:gd name="adj2" fmla="val -761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The diagram by default assumes speciation of the </a:t>
            </a:r>
            <a:r>
              <a:rPr lang="en-US" sz="18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</a:t>
            </a:r>
            <a:r>
              <a:rPr lang="en-US" sz="1800" i="1" baseline="-25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1800" i="1" baseline="30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2− </a:t>
            </a:r>
            <a:r>
              <a:rPr lang="en-US" sz="18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ligand does not change with pH or oxidation state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6019800" y="5562600"/>
            <a:ext cx="2971799" cy="1166813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You can return to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Basis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 to modify your diagrams if necessary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EA8C09D6-4696-4D4A-B8B1-ED2B1D254C40}"/>
              </a:ext>
            </a:extLst>
          </p:cNvPr>
          <p:cNvSpPr/>
          <p:nvPr/>
        </p:nvSpPr>
        <p:spPr>
          <a:xfrm>
            <a:off x="2943226" y="1076325"/>
            <a:ext cx="1066800" cy="31432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222C4E30-5D5F-4865-A298-D1F71A299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71500"/>
            <a:ext cx="7820025" cy="5715000"/>
          </a:xfrm>
          <a:prstGeom prst="rect">
            <a:avLst/>
          </a:prstGeom>
        </p:spPr>
      </p:pic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updates the diagram</a:t>
            </a: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2590800" y="4835731"/>
            <a:ext cx="3048000" cy="990600"/>
          </a:xfrm>
          <a:prstGeom prst="wedgeRectCallout">
            <a:avLst>
              <a:gd name="adj1" fmla="val 66057"/>
              <a:gd name="adj2" fmla="val -2856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Click on </a:t>
            </a:r>
            <a:r>
              <a:rPr lang="en-US" sz="18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</a:t>
            </a:r>
            <a:r>
              <a:rPr lang="en-US" sz="1800" i="1" baseline="-25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1800" i="1" baseline="30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2−</a:t>
            </a:r>
            <a:r>
              <a:rPr lang="en-US" sz="18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unit pulldown and select “</a:t>
            </a:r>
            <a:r>
              <a:rPr lang="en-US" sz="1800" i="1" dirty="0" err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speciate</a:t>
            </a:r>
            <a:r>
              <a:rPr lang="en-US" sz="18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over x-y”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0B272E5E-A5F4-474E-B1CE-19A9DE0E1159}"/>
              </a:ext>
            </a:extLst>
          </p:cNvPr>
          <p:cNvSpPr/>
          <p:nvPr/>
        </p:nvSpPr>
        <p:spPr>
          <a:xfrm>
            <a:off x="542926" y="1095375"/>
            <a:ext cx="1066800" cy="32385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1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screenshot&#10;&#10;Description automatically generated">
            <a:extLst>
              <a:ext uri="{FF2B5EF4-FFF2-40B4-BE49-F238E27FC236}">
                <a16:creationId xmlns:a16="http://schemas.microsoft.com/office/drawing/2014/main" xmlns="" id="{CBF6F209-9098-4C33-8D20-5DAE5EC1E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547687"/>
            <a:ext cx="7848600" cy="5762625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2"/>
          <a:stretch/>
        </p:blipFill>
        <p:spPr bwMode="auto">
          <a:xfrm>
            <a:off x="647700" y="1038225"/>
            <a:ext cx="7848600" cy="527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3962400" y="2057400"/>
            <a:ext cx="3733800" cy="1066800"/>
          </a:xfrm>
          <a:prstGeom prst="wedgeRectCallout">
            <a:avLst>
              <a:gd name="adj1" fmla="val -30194"/>
              <a:gd name="adj2" fmla="val 10186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New plot accounts for changing SO</a:t>
            </a:r>
            <a:r>
              <a:rPr lang="en-US" sz="1800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2−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speciation. Note how Orpiment and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Realgar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stability fields changed.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30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creenshot&#10;&#10;Description automatically generated">
            <a:extLst>
              <a:ext uri="{FF2B5EF4-FFF2-40B4-BE49-F238E27FC236}">
                <a16:creationId xmlns:a16="http://schemas.microsoft.com/office/drawing/2014/main" xmlns="" id="{EB1194AA-02D7-4F41-9E3F-47AC6762B0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547687"/>
            <a:ext cx="7848600" cy="5762625"/>
          </a:xfrm>
          <a:prstGeom prst="rect">
            <a:avLst/>
          </a:prstGeom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85750" y="1219200"/>
            <a:ext cx="2762250" cy="871537"/>
          </a:xfrm>
          <a:prstGeom prst="wedgeRectCallout">
            <a:avLst>
              <a:gd name="adj1" fmla="val 23124"/>
              <a:gd name="adj2" fmla="val -737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en-US" sz="1800" b="1" i="1" dirty="0">
                <a:latin typeface="Calibri" pitchFamily="34" charset="0"/>
                <a:cs typeface="Calibri" pitchFamily="34" charset="0"/>
              </a:rPr>
              <a:t>Format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en-US" sz="1800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</a:t>
            </a:r>
            <a:r>
              <a:rPr lang="en-US" sz="1800" b="1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Quick </a:t>
            </a:r>
            <a:r>
              <a:rPr lang="en-US" sz="1800" b="1" i="1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Toggle…</a:t>
            </a:r>
            <a:r>
              <a:rPr lang="en-US" sz="1800" i="1" dirty="0" smtClean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en-US" sz="1800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check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mosaic </a:t>
            </a:r>
            <a:r>
              <a:rPr lang="en-US" sz="1800" b="1" i="1" dirty="0" smtClean="0">
                <a:latin typeface="Calibri" pitchFamily="34" charset="0"/>
                <a:cs typeface="Calibri" pitchFamily="34" charset="0"/>
              </a:rPr>
              <a:t>labels</a:t>
            </a:r>
            <a:endParaRPr lang="en-US" sz="1800" b="1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EFE5C0C-9972-4B9B-92B8-7B1852EE2F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" y="2286000"/>
            <a:ext cx="1276350" cy="3743325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xmlns="" id="{246EAE88-6E63-42B5-AEED-4BDD165D14E4}"/>
              </a:ext>
            </a:extLst>
          </p:cNvPr>
          <p:cNvSpPr/>
          <p:nvPr/>
        </p:nvSpPr>
        <p:spPr>
          <a:xfrm>
            <a:off x="895351" y="3124200"/>
            <a:ext cx="1066800" cy="42291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6629400" y="4267200"/>
            <a:ext cx="2209800" cy="1219200"/>
          </a:xfrm>
          <a:prstGeom prst="wedgeRectCallout">
            <a:avLst>
              <a:gd name="adj1" fmla="val -67040"/>
              <a:gd name="adj2" fmla="val -3430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Mosaic labels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show 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predominant form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of the </a:t>
            </a:r>
            <a:r>
              <a:rPr lang="en-US" sz="18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SO</a:t>
            </a:r>
            <a:r>
              <a:rPr lang="en-US" sz="1800" i="1" baseline="-25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1800" i="1" baseline="30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2− </a:t>
            </a:r>
            <a:r>
              <a:rPr lang="en-US" sz="18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ligand.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6629400" y="2971800"/>
            <a:ext cx="2209800" cy="1219200"/>
          </a:xfrm>
          <a:prstGeom prst="wedgeRectCallout">
            <a:avLst>
              <a:gd name="adj1" fmla="val -70919"/>
              <a:gd name="adj2" fmla="val 3288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lvl="0"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Dashed lines show 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boundaries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of the </a:t>
            </a:r>
            <a:r>
              <a:rPr lang="en-US" sz="1800" i="1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speciating</a:t>
            </a:r>
            <a:r>
              <a:rPr lang="en-US" sz="1800" i="1" baseline="30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ligand.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818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2962</TotalTime>
  <Words>126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farrell</dc:creator>
  <cp:lastModifiedBy>bfarrell</cp:lastModifiedBy>
  <cp:revision>42</cp:revision>
  <dcterms:created xsi:type="dcterms:W3CDTF">2011-09-13T16:57:36Z</dcterms:created>
  <dcterms:modified xsi:type="dcterms:W3CDTF">2019-08-12T20:21:09Z</dcterms:modified>
</cp:coreProperties>
</file>