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17"/>
  </p:notesMasterIdLst>
  <p:sldIdLst>
    <p:sldId id="303" r:id="rId5"/>
    <p:sldId id="304" r:id="rId6"/>
    <p:sldId id="295" r:id="rId7"/>
    <p:sldId id="296" r:id="rId8"/>
    <p:sldId id="297" r:id="rId9"/>
    <p:sldId id="308" r:id="rId10"/>
    <p:sldId id="298" r:id="rId11"/>
    <p:sldId id="299" r:id="rId12"/>
    <p:sldId id="305" r:id="rId13"/>
    <p:sldId id="306" r:id="rId14"/>
    <p:sldId id="307" r:id="rId15"/>
    <p:sldId id="30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91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9018B-6B2B-4AD9-8133-AE4374F4F8F8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2C003-8488-47B9-A14D-06155C0E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41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27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239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4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9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44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58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73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88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03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17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139B-9783-4B56-AAD7-F9F098565FD0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133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864E2-CD5F-4DC6-9425-53FA4654948D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2742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880" y="4406863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147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2945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4417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5890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7363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8835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90308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1780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0DFB-AEEB-4E05-BA10-79DC9F9F48E0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806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6481" y="1604329"/>
            <a:ext cx="4044960" cy="452639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9680" y="1604329"/>
            <a:ext cx="4046400" cy="452639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F3DCD-A6EF-4E25-8081-B924C56B1A64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5733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1" y="275070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41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41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9BEDD-8A2A-4868-B657-F2962363632A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9511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F80D-B4F6-4E5B-8A50-B1088E57C8B0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9950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77660-867F-41A3-9ED9-78BB562A9D8B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597416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21" y="273629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920" y="1434391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AB1A-227F-47EC-8C57-52A3CA821606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646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454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01" y="4800025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01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01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B3CE-1063-4E8C-BD00-382AB54D4A49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7461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83F4E-91D5-4F67-B207-EA83F6D06645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9613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760" y="273629"/>
            <a:ext cx="2056320" cy="58570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6480" y="273629"/>
            <a:ext cx="6035040" cy="585709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1194D-1DE7-4CFF-9022-857090AE4DE3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6562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4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9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44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58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73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88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03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17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139B-9783-4B56-AAD7-F9F098565FD0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8422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864E2-CD5F-4DC6-9425-53FA4654948D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8059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880" y="4406863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147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2945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4417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5890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7363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8835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90308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1780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0DFB-AEEB-4E05-BA10-79DC9F9F48E0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0026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6481" y="1604329"/>
            <a:ext cx="4044960" cy="452639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9680" y="1604329"/>
            <a:ext cx="4046400" cy="452639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F3DCD-A6EF-4E25-8081-B924C56B1A64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5949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1" y="275070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41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41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9BEDD-8A2A-4868-B657-F2962363632A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6931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F80D-B4F6-4E5B-8A50-B1088E57C8B0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74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77660-867F-41A3-9ED9-78BB562A9D8B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02570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0233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21" y="273629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920" y="1434391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AB1A-227F-47EC-8C57-52A3CA821606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76956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01" y="4800025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01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01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B3CE-1063-4E8C-BD00-382AB54D4A49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7568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83F4E-91D5-4F67-B207-EA83F6D06645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09287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760" y="273629"/>
            <a:ext cx="2056320" cy="58570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6480" y="273629"/>
            <a:ext cx="6035040" cy="585709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1194D-1DE7-4CFF-9022-857090AE4DE3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85378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4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9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44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58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73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88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03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17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139B-9783-4B56-AAD7-F9F098565FD0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77338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864E2-CD5F-4DC6-9425-53FA4654948D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11886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880" y="4406863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147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2945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4417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5890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7363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8835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90308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1780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0DFB-AEEB-4E05-BA10-79DC9F9F48E0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48927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6481" y="1604329"/>
            <a:ext cx="4044960" cy="452639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9680" y="1604329"/>
            <a:ext cx="4046400" cy="452639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F3DCD-A6EF-4E25-8081-B924C56B1A64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96760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1" y="275070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41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41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9BEDD-8A2A-4868-B657-F2962363632A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09400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F80D-B4F6-4E5B-8A50-B1088E57C8B0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90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6557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77660-867F-41A3-9ED9-78BB562A9D8B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744724"/>
      </p:ext>
    </p:extLst>
  </p:cSld>
  <p:clrMapOvr>
    <a:masterClrMapping/>
  </p:clrMapOvr>
  <p:hf sldNum="0" hdr="0" ft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21" y="273629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920" y="1434391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AB1A-227F-47EC-8C57-52A3CA821606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63975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01" y="4800025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01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01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B3CE-1063-4E8C-BD00-382AB54D4A49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40967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83F4E-91D5-4F67-B207-EA83F6D06645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32207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760" y="273629"/>
            <a:ext cx="2056320" cy="58570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6480" y="273629"/>
            <a:ext cx="6035040" cy="585709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1194D-1DE7-4CFF-9022-857090AE4DE3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241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81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8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2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8F706-B075-4D5E-9E40-256A74D2294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58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457171" y="273352"/>
            <a:ext cx="8228763" cy="114500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171" y="1604841"/>
            <a:ext cx="8228763" cy="452614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57171" y="6247906"/>
            <a:ext cx="2130093" cy="4728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en-US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defTabSz="829452"/>
            <a:endParaRPr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127054" y="6247906"/>
            <a:ext cx="2898142" cy="4728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ctr" rtl="0" hangingPunct="0">
              <a:buNone/>
              <a:tabLst/>
              <a:defRPr lang="en-US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defTabSz="829452"/>
            <a:endParaRPr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555842" y="6247906"/>
            <a:ext cx="2130093" cy="4728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en-US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defTabSz="829452"/>
            <a:fld id="{153816A0-C8F4-4CE4-8C92-9BDAD6B8CF64}" type="slidenum">
              <a:rPr>
                <a:solidFill>
                  <a:prstClr val="black"/>
                </a:solidFill>
              </a:rPr>
              <a:pPr defTabSz="829452"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5000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hangingPunct="0">
        <a:tabLst/>
        <a:defRPr lang="en-US" sz="40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titleStyle>
    <p:bodyStyle>
      <a:lvl1pPr rtl="0" hangingPunct="0">
        <a:spcBef>
          <a:spcPts val="0"/>
        </a:spcBef>
        <a:spcAft>
          <a:spcPts val="1285"/>
        </a:spcAft>
        <a:tabLst/>
        <a:defRPr lang="en-US" sz="29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bodyStyle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457171" y="273352"/>
            <a:ext cx="8228763" cy="114500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171" y="1604841"/>
            <a:ext cx="8228763" cy="452614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57171" y="6247906"/>
            <a:ext cx="2130093" cy="4728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en-US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defTabSz="829452"/>
            <a:endParaRPr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127054" y="6247906"/>
            <a:ext cx="2898142" cy="4728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ctr" rtl="0" hangingPunct="0">
              <a:buNone/>
              <a:tabLst/>
              <a:defRPr lang="en-US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defTabSz="829452"/>
            <a:endParaRPr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555842" y="6247906"/>
            <a:ext cx="2130093" cy="4728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en-US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defTabSz="829452"/>
            <a:fld id="{153816A0-C8F4-4CE4-8C92-9BDAD6B8CF64}" type="slidenum">
              <a:rPr>
                <a:solidFill>
                  <a:prstClr val="black"/>
                </a:solidFill>
              </a:rPr>
              <a:pPr defTabSz="829452"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497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hangingPunct="0">
        <a:tabLst/>
        <a:defRPr lang="en-US" sz="40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titleStyle>
    <p:bodyStyle>
      <a:lvl1pPr rtl="0" hangingPunct="0">
        <a:spcBef>
          <a:spcPts val="0"/>
        </a:spcBef>
        <a:spcAft>
          <a:spcPts val="1285"/>
        </a:spcAft>
        <a:tabLst/>
        <a:defRPr lang="en-US" sz="29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bodyStyle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457171" y="273352"/>
            <a:ext cx="8228763" cy="114500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171" y="1604841"/>
            <a:ext cx="8228763" cy="452614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57171" y="6247906"/>
            <a:ext cx="2130093" cy="4728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en-US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defTabSz="829452"/>
            <a:endParaRPr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127054" y="6247906"/>
            <a:ext cx="2898142" cy="4728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ctr" rtl="0" hangingPunct="0">
              <a:buNone/>
              <a:tabLst/>
              <a:defRPr lang="en-US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defTabSz="829452"/>
            <a:endParaRPr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555842" y="6247906"/>
            <a:ext cx="2130093" cy="4728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en-US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defTabSz="829452"/>
            <a:fld id="{153816A0-C8F4-4CE4-8C92-9BDAD6B8CF64}" type="slidenum">
              <a:rPr>
                <a:solidFill>
                  <a:prstClr val="black"/>
                </a:solidFill>
              </a:rPr>
              <a:pPr defTabSz="829452"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014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hangingPunct="0">
        <a:tabLst/>
        <a:defRPr lang="en-US" sz="40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titleStyle>
    <p:bodyStyle>
      <a:lvl1pPr rtl="0" hangingPunct="0">
        <a:spcBef>
          <a:spcPts val="0"/>
        </a:spcBef>
        <a:spcAft>
          <a:spcPts val="1285"/>
        </a:spcAft>
        <a:tabLst/>
        <a:defRPr lang="en-US" sz="29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map&#10;&#10;Description automatically generated">
            <a:extLst>
              <a:ext uri="{FF2B5EF4-FFF2-40B4-BE49-F238E27FC236}">
                <a16:creationId xmlns:a16="http://schemas.microsoft.com/office/drawing/2014/main" id="{CE8F14F8-5F1C-43F9-8D18-379716EF85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847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60DD17C5-B30D-479B-980F-B16AC1BFF8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87" y="542925"/>
            <a:ext cx="7820025" cy="577215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2981325" y="1083855"/>
            <a:ext cx="9906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 defTabSz="829452"/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3429000" y="128588"/>
            <a:ext cx="2362200" cy="838200"/>
          </a:xfrm>
          <a:prstGeom prst="wedgeRectCallout">
            <a:avLst>
              <a:gd name="adj1" fmla="val -37349"/>
              <a:gd name="adj2" fmla="val 710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8" tIns="45713" rIns="91428" bIns="45713" anchor="ctr"/>
          <a:lstStyle/>
          <a:p>
            <a:pPr algn="ctr" defTabSz="829452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Specify flow rate on the </a:t>
            </a:r>
            <a:r>
              <a:rPr lang="en-US" sz="2000" b="1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Flow</a:t>
            </a: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 pane.</a:t>
            </a: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1971675" y="3886200"/>
            <a:ext cx="3067050" cy="743079"/>
          </a:xfrm>
          <a:prstGeom prst="wedgeRectCallout">
            <a:avLst>
              <a:gd name="adj1" fmla="val -28504"/>
              <a:gd name="adj2" fmla="val -8519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 defTabSz="829452"/>
            <a:r>
              <a:rPr lang="pt-BR" i="1" dirty="0">
                <a:solidFill>
                  <a:prstClr val="black"/>
                </a:solidFill>
                <a:cs typeface="Calibri" pitchFamily="34" charset="0"/>
              </a:rPr>
              <a:t>Set specific discharge or hydraulic head/ potential drop</a:t>
            </a:r>
          </a:p>
        </p:txBody>
      </p:sp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990600" y="2076321"/>
            <a:ext cx="2286000" cy="743079"/>
          </a:xfrm>
          <a:prstGeom prst="wedgeRectCallout">
            <a:avLst>
              <a:gd name="adj1" fmla="val 22416"/>
              <a:gd name="adj2" fmla="val 10559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 defTabSz="829452"/>
            <a:r>
              <a:rPr lang="pt-BR" i="1" dirty="0">
                <a:solidFill>
                  <a:prstClr val="black"/>
                </a:solidFill>
                <a:cs typeface="Calibri" pitchFamily="34" charset="0"/>
              </a:rPr>
              <a:t>Set a single flowrate for all intervals</a:t>
            </a:r>
          </a:p>
        </p:txBody>
      </p:sp>
    </p:spTree>
    <p:extLst>
      <p:ext uri="{BB962C8B-B14F-4D97-AF65-F5344CB8AC3E}">
        <p14:creationId xmlns:p14="http://schemas.microsoft.com/office/powerpoint/2010/main" val="2070667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DD478E3C-FF13-4F5E-8B8B-ED7CA04B05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87" y="542925"/>
            <a:ext cx="7820025" cy="577215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5334000" y="1066801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 defTabSz="829452"/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5403715" y="122610"/>
            <a:ext cx="3587885" cy="838200"/>
          </a:xfrm>
          <a:prstGeom prst="wedgeRectCallout">
            <a:avLst>
              <a:gd name="adj1" fmla="val -37349"/>
              <a:gd name="adj2" fmla="val 710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8" tIns="45713" rIns="91428" bIns="45713" anchor="ctr"/>
          <a:lstStyle/>
          <a:p>
            <a:pPr algn="ctr" defTabSz="829452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Set various mass transport properties on the </a:t>
            </a:r>
            <a:r>
              <a:rPr lang="en-US" sz="2000" b="1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Medium</a:t>
            </a: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 pane.</a:t>
            </a: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4267200" y="3828921"/>
            <a:ext cx="2895600" cy="743079"/>
          </a:xfrm>
          <a:prstGeom prst="wedgeRectCallout">
            <a:avLst>
              <a:gd name="adj1" fmla="val -66415"/>
              <a:gd name="adj2" fmla="val 3392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 defTabSz="829452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 Used to calculate coefficient of hydrodynamic dispersion.</a:t>
            </a:r>
            <a:endParaRPr lang="en-US" i="1" baseline="30000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3962400" y="1542921"/>
            <a:ext cx="2438400" cy="743079"/>
          </a:xfrm>
          <a:prstGeom prst="wedgeRectCallout">
            <a:avLst>
              <a:gd name="adj1" fmla="val -66415"/>
              <a:gd name="adj2" fmla="val 3392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 defTabSz="829452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 Porosity affects groundwater velocity.</a:t>
            </a:r>
            <a:endParaRPr lang="en-US" i="1" baseline="30000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6553200" y="5891213"/>
            <a:ext cx="2438399" cy="838200"/>
          </a:xfrm>
          <a:prstGeom prst="wedgeRectCallout">
            <a:avLst>
              <a:gd name="adj1" fmla="val -35993"/>
              <a:gd name="adj2" fmla="val 4322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8" tIns="45713" rIns="91428" bIns="45713" anchor="ctr"/>
          <a:lstStyle/>
          <a:p>
            <a:pPr algn="ctr" defTabSz="829452">
              <a:defRPr/>
            </a:pPr>
            <a:r>
              <a:rPr lang="en-US" sz="2000" b="1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Run → Go </a:t>
            </a:r>
          </a:p>
          <a:p>
            <a:pPr algn="ctr" defTabSz="829452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traces the model</a:t>
            </a:r>
          </a:p>
        </p:txBody>
      </p:sp>
    </p:spTree>
    <p:extLst>
      <p:ext uri="{BB962C8B-B14F-4D97-AF65-F5344CB8AC3E}">
        <p14:creationId xmlns:p14="http://schemas.microsoft.com/office/powerpoint/2010/main" val="36093692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map&#10;&#10;Description automatically generated">
            <a:extLst>
              <a:ext uri="{FF2B5EF4-FFF2-40B4-BE49-F238E27FC236}">
                <a16:creationId xmlns:a16="http://schemas.microsoft.com/office/drawing/2014/main" id="{BE47137F-1FBC-455B-AB8E-A759D5C228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576262"/>
            <a:ext cx="7772400" cy="5705475"/>
          </a:xfrm>
          <a:prstGeom prst="rect">
            <a:avLst/>
          </a:prstGeom>
        </p:spPr>
      </p:pic>
      <p:sp>
        <p:nvSpPr>
          <p:cNvPr id="3" name="AutoShape 12"/>
          <p:cNvSpPr>
            <a:spLocks noChangeArrowheads="1"/>
          </p:cNvSpPr>
          <p:nvPr/>
        </p:nvSpPr>
        <p:spPr bwMode="auto">
          <a:xfrm>
            <a:off x="3311456" y="1828800"/>
            <a:ext cx="3927544" cy="840891"/>
          </a:xfrm>
          <a:prstGeom prst="wedgeRectCallout">
            <a:avLst>
              <a:gd name="adj1" fmla="val -62484"/>
              <a:gd name="adj2" fmla="val 39578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Initial pulse of Benzene contaminated</a:t>
            </a:r>
          </a:p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 water is attenuated by biodegradation.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396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screenshot of a cell phone&#10;&#10;Description automatically generated">
            <a:extLst>
              <a:ext uri="{FF2B5EF4-FFF2-40B4-BE49-F238E27FC236}">
                <a16:creationId xmlns:a16="http://schemas.microsoft.com/office/drawing/2014/main" id="{9C0DED05-2B1F-4B53-ACD5-552B40903A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375" y="2744105"/>
            <a:ext cx="6162675" cy="3341343"/>
          </a:xfrm>
          <a:prstGeom prst="rect">
            <a:avLst/>
          </a:prstGeom>
        </p:spPr>
      </p:pic>
      <p:pic>
        <p:nvPicPr>
          <p:cNvPr id="10" name="Picture 9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DBC2C0BC-EF02-4B0D-9033-77021A94840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155" b="84324"/>
          <a:stretch/>
        </p:blipFill>
        <p:spPr>
          <a:xfrm>
            <a:off x="661987" y="476250"/>
            <a:ext cx="7820025" cy="971550"/>
          </a:xfrm>
          <a:prstGeom prst="rect">
            <a:avLst/>
          </a:prstGeom>
        </p:spPr>
      </p:pic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4847617" y="2514600"/>
            <a:ext cx="4067783" cy="918210"/>
          </a:xfrm>
          <a:prstGeom prst="wedgeRectCallout">
            <a:avLst>
              <a:gd name="adj1" fmla="val -34825"/>
              <a:gd name="adj2" fmla="val 7750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 Decouple reaction between carbonate and Benzene(</a:t>
            </a:r>
            <a:r>
              <a:rPr lang="en-US" sz="1800" i="1" dirty="0" err="1">
                <a:latin typeface="Calibri" pitchFamily="34" charset="0"/>
                <a:cs typeface="Calibri" pitchFamily="34" charset="0"/>
              </a:rPr>
              <a:t>aq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), other forms of carbon.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381000" y="1295400"/>
            <a:ext cx="1958744" cy="838200"/>
          </a:xfrm>
          <a:prstGeom prst="wedgeRectCallout">
            <a:avLst>
              <a:gd name="adj1" fmla="val 28702"/>
              <a:gd name="adj2" fmla="val -8918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Config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→ </a:t>
            </a:r>
          </a:p>
          <a:p>
            <a:pPr algn="ctr">
              <a:defRPr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Redox Couples…</a:t>
            </a:r>
          </a:p>
        </p:txBody>
      </p:sp>
      <p:sp>
        <p:nvSpPr>
          <p:cNvPr id="6" name="Bent Arrow 5"/>
          <p:cNvSpPr/>
          <p:nvPr/>
        </p:nvSpPr>
        <p:spPr>
          <a:xfrm rot="5400000">
            <a:off x="2362200" y="1752599"/>
            <a:ext cx="1676400" cy="1371601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207884" y="5733543"/>
            <a:ext cx="2872143" cy="842348"/>
          </a:xfrm>
          <a:prstGeom prst="wedgeRectCallout">
            <a:avLst>
              <a:gd name="adj1" fmla="val 24153"/>
              <a:gd name="adj2" fmla="val -8067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Default setting: all redox reactions are coupled.</a:t>
            </a:r>
          </a:p>
        </p:txBody>
      </p:sp>
      <p:sp>
        <p:nvSpPr>
          <p:cNvPr id="8" name="Oval 7"/>
          <p:cNvSpPr/>
          <p:nvPr/>
        </p:nvSpPr>
        <p:spPr>
          <a:xfrm>
            <a:off x="1447800" y="2772682"/>
            <a:ext cx="12954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194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D3F76320-F5F3-4A0F-B2E8-F689E82C53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87" y="542925"/>
            <a:ext cx="7820025" cy="577215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533400" y="1066800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6452955" y="2438400"/>
            <a:ext cx="2538645" cy="1219200"/>
          </a:xfrm>
          <a:prstGeom prst="wedgeRectCallout">
            <a:avLst>
              <a:gd name="adj1" fmla="val -67475"/>
              <a:gd name="adj2" fmla="val 2322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 Decoupled redox pairs (Benzene and carbonate) can be constrained independently. 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990600" y="128588"/>
            <a:ext cx="3505200" cy="838200"/>
          </a:xfrm>
          <a:prstGeom prst="wedgeRectCallout">
            <a:avLst>
              <a:gd name="adj1" fmla="val -37349"/>
              <a:gd name="adj2" fmla="val 710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Specify domain’s starting fluid composition on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Initial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pane</a:t>
            </a:r>
          </a:p>
        </p:txBody>
      </p:sp>
    </p:spTree>
    <p:extLst>
      <p:ext uri="{BB962C8B-B14F-4D97-AF65-F5344CB8AC3E}">
        <p14:creationId xmlns:p14="http://schemas.microsoft.com/office/powerpoint/2010/main" val="2127142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7513DBBA-4477-43B9-B522-DB8D81183C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0" y="533400"/>
            <a:ext cx="7810500" cy="5791200"/>
          </a:xfrm>
          <a:prstGeom prst="rect">
            <a:avLst/>
          </a:prstGeom>
        </p:spPr>
      </p:pic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914400" y="2057400"/>
            <a:ext cx="2030768" cy="838200"/>
          </a:xfrm>
          <a:prstGeom prst="wedgeRectCallout">
            <a:avLst>
              <a:gd name="adj1" fmla="val -33812"/>
              <a:gd name="adj2" fmla="val -7965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add → Kinetic → </a:t>
            </a:r>
          </a:p>
          <a:p>
            <a:pPr algn="ctr">
              <a:defRPr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Redox reaction</a:t>
            </a:r>
          </a:p>
        </p:txBody>
      </p:sp>
      <p:sp>
        <p:nvSpPr>
          <p:cNvPr id="7" name="Oval 6"/>
          <p:cNvSpPr/>
          <p:nvPr/>
        </p:nvSpPr>
        <p:spPr>
          <a:xfrm>
            <a:off x="3733800" y="1095887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4191000" y="126332"/>
            <a:ext cx="3124200" cy="838200"/>
          </a:xfrm>
          <a:prstGeom prst="wedgeRectCallout">
            <a:avLst>
              <a:gd name="adj1" fmla="val -37349"/>
              <a:gd name="adj2" fmla="val 710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You enable redox kinetics on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Reactants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pane.</a:t>
            </a:r>
          </a:p>
        </p:txBody>
      </p:sp>
    </p:spTree>
    <p:extLst>
      <p:ext uri="{BB962C8B-B14F-4D97-AF65-F5344CB8AC3E}">
        <p14:creationId xmlns:p14="http://schemas.microsoft.com/office/powerpoint/2010/main" val="2887009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9E2D641F-A1EC-412F-B2BA-C0EA7CC311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87" y="547687"/>
            <a:ext cx="7820025" cy="577215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3733800" y="1078320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4829175" y="2197395"/>
            <a:ext cx="4038600" cy="1219200"/>
          </a:xfrm>
          <a:prstGeom prst="wedgeRectCallout">
            <a:avLst>
              <a:gd name="adj1" fmla="val -35644"/>
              <a:gd name="adj2" fmla="val 9013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Set enzyme function to “on” and enter rate constant, half-saturation constant, and enzyme concentration.</a:t>
            </a:r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4196179" y="1295400"/>
            <a:ext cx="3124200" cy="465728"/>
          </a:xfrm>
          <a:prstGeom prst="wedgeRectCallout">
            <a:avLst>
              <a:gd name="adj1" fmla="val -35644"/>
              <a:gd name="adj2" fmla="val 9013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Type out the redox reaction.</a:t>
            </a:r>
          </a:p>
        </p:txBody>
      </p:sp>
    </p:spTree>
    <p:extLst>
      <p:ext uri="{BB962C8B-B14F-4D97-AF65-F5344CB8AC3E}">
        <p14:creationId xmlns:p14="http://schemas.microsoft.com/office/powerpoint/2010/main" val="35187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D4A2A93B-4812-4251-AE45-A4406620EB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87" y="542925"/>
            <a:ext cx="7820025" cy="5772150"/>
          </a:xfrm>
          <a:prstGeom prst="rect">
            <a:avLst/>
          </a:prstGeom>
        </p:spPr>
      </p:pic>
      <p:sp>
        <p:nvSpPr>
          <p:cNvPr id="3" name="AutoShape 12"/>
          <p:cNvSpPr>
            <a:spLocks noChangeArrowheads="1"/>
          </p:cNvSpPr>
          <p:nvPr/>
        </p:nvSpPr>
        <p:spPr bwMode="auto">
          <a:xfrm>
            <a:off x="5562600" y="1102037"/>
            <a:ext cx="3429000" cy="743079"/>
          </a:xfrm>
          <a:prstGeom prst="wedgeRectCallout">
            <a:avLst>
              <a:gd name="adj1" fmla="val -61415"/>
              <a:gd name="adj2" fmla="val 3264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 Inlet fluid “contaminated” enters the domain from t = 0 to 2 years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371600" y="1083855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5562600" y="1905000"/>
            <a:ext cx="3429000" cy="743079"/>
          </a:xfrm>
          <a:prstGeom prst="wedgeRectCallout">
            <a:avLst>
              <a:gd name="adj1" fmla="val -61415"/>
              <a:gd name="adj2" fmla="val -3529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Inlet fluid “flush” enters the domain from t = 2 to 10 years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1600200" y="128588"/>
            <a:ext cx="4724400" cy="838200"/>
          </a:xfrm>
          <a:prstGeom prst="wedgeRectCallout">
            <a:avLst>
              <a:gd name="adj1" fmla="val -37349"/>
              <a:gd name="adj2" fmla="val 710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8" tIns="45713" rIns="91428" bIns="45713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Define the reaction intervals. Specify what fluids flow into the domain, and when.</a:t>
            </a: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838200" y="2819400"/>
            <a:ext cx="2438400" cy="762000"/>
          </a:xfrm>
          <a:prstGeom prst="wedgeRectCallout">
            <a:avLst>
              <a:gd name="adj1" fmla="val -31649"/>
              <a:gd name="adj2" fmla="val -7857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 Click to add a new reaction interval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186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F5BDB23C-77B9-402C-A3A0-2E30181517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87" y="542925"/>
            <a:ext cx="7820025" cy="5772150"/>
          </a:xfrm>
          <a:prstGeom prst="rect">
            <a:avLst/>
          </a:prstGeom>
        </p:spPr>
      </p:pic>
      <p:sp>
        <p:nvSpPr>
          <p:cNvPr id="3" name="AutoShape 12"/>
          <p:cNvSpPr>
            <a:spLocks noChangeArrowheads="1"/>
          </p:cNvSpPr>
          <p:nvPr/>
        </p:nvSpPr>
        <p:spPr bwMode="auto">
          <a:xfrm>
            <a:off x="6400800" y="3009900"/>
            <a:ext cx="2590800" cy="990600"/>
          </a:xfrm>
          <a:prstGeom prst="wedgeRectCallout">
            <a:avLst>
              <a:gd name="adj1" fmla="val -66415"/>
              <a:gd name="adj2" fmla="val 3392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 Inlet fluid named “contaminated” carries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Benzene into the domain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133600" y="1066799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2514600" y="128588"/>
            <a:ext cx="3276600" cy="838200"/>
          </a:xfrm>
          <a:prstGeom prst="wedgeRectCallout">
            <a:avLst>
              <a:gd name="adj1" fmla="val -37349"/>
              <a:gd name="adj2" fmla="val 710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The various inlet fluids are defined on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Fluids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pane</a:t>
            </a:r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>
            <a:off x="800100" y="5334000"/>
            <a:ext cx="2438400" cy="457200"/>
          </a:xfrm>
          <a:prstGeom prst="wedgeRectCallout">
            <a:avLst>
              <a:gd name="adj1" fmla="val -31649"/>
              <a:gd name="adj2" fmla="val -7857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 Click to add a new fluid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76200" y="2133600"/>
            <a:ext cx="1790700" cy="723900"/>
          </a:xfrm>
          <a:prstGeom prst="wedgeRectCallout">
            <a:avLst>
              <a:gd name="adj1" fmla="val -1862"/>
              <a:gd name="adj2" fmla="val -98308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 Click to expand or contract view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15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28499941-AFB4-470E-B4CF-C93C89FB11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87" y="542925"/>
            <a:ext cx="7820025" cy="5772150"/>
          </a:xfrm>
          <a:prstGeom prst="rect">
            <a:avLst/>
          </a:prstGeom>
        </p:spPr>
      </p:pic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6477000" y="3352800"/>
            <a:ext cx="2438400" cy="914400"/>
          </a:xfrm>
          <a:prstGeom prst="wedgeRectCallout">
            <a:avLst>
              <a:gd name="adj1" fmla="val -66415"/>
              <a:gd name="adj2" fmla="val 3392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 Clean rinse water: negligible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Benzene in the “flush” inlet fluid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2133600" y="1066799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2514600" y="128588"/>
            <a:ext cx="3276600" cy="838200"/>
          </a:xfrm>
          <a:prstGeom prst="wedgeRectCallout">
            <a:avLst>
              <a:gd name="adj1" fmla="val -37349"/>
              <a:gd name="adj2" fmla="val 710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The various inlet fluids are defined on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Fluids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pane</a:t>
            </a:r>
          </a:p>
        </p:txBody>
      </p:sp>
    </p:spTree>
    <p:extLst>
      <p:ext uri="{BB962C8B-B14F-4D97-AF65-F5344CB8AC3E}">
        <p14:creationId xmlns:p14="http://schemas.microsoft.com/office/powerpoint/2010/main" val="226826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B96F5ECC-2CC9-486E-A175-5E60D357F4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87" y="542925"/>
            <a:ext cx="7820025" cy="577215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4543425" y="1083855"/>
            <a:ext cx="9906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 defTabSz="829452"/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4876800" y="128588"/>
            <a:ext cx="3505200" cy="838200"/>
          </a:xfrm>
          <a:prstGeom prst="wedgeRectCallout">
            <a:avLst>
              <a:gd name="adj1" fmla="val -37349"/>
              <a:gd name="adj2" fmla="val 710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8" tIns="45713" rIns="91428" bIns="45713" anchor="ctr"/>
          <a:lstStyle/>
          <a:p>
            <a:pPr algn="ctr" defTabSz="829452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Specify domain size and gridding on the </a:t>
            </a:r>
            <a:r>
              <a:rPr lang="en-US" sz="2000" b="1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Domain</a:t>
            </a: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 pane.</a:t>
            </a: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5810250" y="3085844"/>
            <a:ext cx="2895600" cy="743079"/>
          </a:xfrm>
          <a:prstGeom prst="wedgeRectCallout">
            <a:avLst>
              <a:gd name="adj1" fmla="val -66415"/>
              <a:gd name="adj2" fmla="val 3392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 defTabSz="829452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 Domain is 1 km long, divided into 400 nodal blocks</a:t>
            </a:r>
            <a:endParaRPr lang="en-US" i="1" baseline="30000" dirty="0">
              <a:solidFill>
                <a:prstClr val="black"/>
              </a:solidFill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528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1522</TotalTime>
  <Words>297</Words>
  <Application>Microsoft Office PowerPoint</Application>
  <PresentationFormat>On-screen Show (4:3)</PresentationFormat>
  <Paragraphs>33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StarSymbol</vt:lpstr>
      <vt:lpstr>Times New Roman</vt:lpstr>
      <vt:lpstr>Office Theme</vt:lpstr>
      <vt:lpstr>Default</vt:lpstr>
      <vt:lpstr>1_Default</vt:lpstr>
      <vt:lpstr>2_Default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Jia Wang</cp:lastModifiedBy>
  <cp:revision>54</cp:revision>
  <dcterms:created xsi:type="dcterms:W3CDTF">2013-10-01T15:24:04Z</dcterms:created>
  <dcterms:modified xsi:type="dcterms:W3CDTF">2019-09-23T14:45:18Z</dcterms:modified>
</cp:coreProperties>
</file>