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9" r:id="rId2"/>
    <p:sldId id="310" r:id="rId3"/>
    <p:sldId id="308" r:id="rId4"/>
    <p:sldId id="296" r:id="rId5"/>
    <p:sldId id="30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CB1D2C6-ABAF-4812-8E86-2A66977C8B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70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B4352804-9E63-49DD-A151-5042DC9CA5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092"/>
          <a:stretch/>
        </p:blipFill>
        <p:spPr>
          <a:xfrm>
            <a:off x="747712" y="585788"/>
            <a:ext cx="7648575" cy="847724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3067050"/>
            <a:ext cx="5305425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ent Arrow 4"/>
          <p:cNvSpPr/>
          <p:nvPr/>
        </p:nvSpPr>
        <p:spPr>
          <a:xfrm rot="5400000">
            <a:off x="3733799" y="1676400"/>
            <a:ext cx="1676400" cy="1371601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181600" y="4495800"/>
            <a:ext cx="3839183" cy="847724"/>
          </a:xfrm>
          <a:prstGeom prst="wedgeRectCallout">
            <a:avLst>
              <a:gd name="adj1" fmla="val -32373"/>
              <a:gd name="adj2" fmla="val -7914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Decouple redox pairs for electron donating and accepting half reactions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1447798" y="1371600"/>
            <a:ext cx="2338387" cy="762000"/>
          </a:xfrm>
          <a:prstGeom prst="wedgeRectCallout">
            <a:avLst>
              <a:gd name="adj1" fmla="val -30485"/>
              <a:gd name="adj2" fmla="val -9529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 err="1">
                <a:latin typeface="Calibri" pitchFamily="34" charset="0"/>
                <a:cs typeface="Calibri" pitchFamily="34" charset="0"/>
              </a:rPr>
              <a:t>Config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 → </a:t>
            </a:r>
          </a:p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Redox couples…</a:t>
            </a:r>
          </a:p>
        </p:txBody>
      </p:sp>
    </p:spTree>
    <p:extLst>
      <p:ext uri="{BB962C8B-B14F-4D97-AF65-F5344CB8AC3E}">
        <p14:creationId xmlns:p14="http://schemas.microsoft.com/office/powerpoint/2010/main" val="156570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B11C96C6-744A-4590-ADA3-82B31CB24D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2" y="585787"/>
            <a:ext cx="7648575" cy="568642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447800" y="11430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752600" y="132608"/>
            <a:ext cx="3886200" cy="781792"/>
          </a:xfrm>
          <a:prstGeom prst="wedgeRectCallout">
            <a:avLst>
              <a:gd name="adj1" fmla="val -34248"/>
              <a:gd name="adj2" fmla="val 9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up kinetics of microbial metabolism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Reactants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938213" y="2209800"/>
            <a:ext cx="2338387" cy="685800"/>
          </a:xfrm>
          <a:prstGeom prst="wedgeRectCallout">
            <a:avLst>
              <a:gd name="adj1" fmla="val -32814"/>
              <a:gd name="adj2" fmla="val -11821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add → Kinetic → </a:t>
            </a:r>
          </a:p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Microbial reaction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938213" y="2948730"/>
            <a:ext cx="2338387" cy="495300"/>
          </a:xfrm>
          <a:prstGeom prst="wedgeRectCallout">
            <a:avLst>
              <a:gd name="adj1" fmla="val -27111"/>
              <a:gd name="adj2" fmla="val -1960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add </a:t>
            </a:r>
            <a:r>
              <a:rPr lang="en-US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 </a:t>
            </a:r>
            <a:r>
              <a:rPr lang="en-US" b="1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Fixed</a:t>
            </a:r>
            <a:r>
              <a:rPr lang="en-US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  </a:t>
            </a:r>
            <a:r>
              <a:rPr lang="en-US" b="1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pH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 </a:t>
            </a:r>
            <a:endParaRPr lang="en-US" b="1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08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406F4D2-72F2-4B69-8A63-873E544E4C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7" y="619125"/>
            <a:ext cx="7648575" cy="618172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447800" y="11430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133600" y="314325"/>
            <a:ext cx="1981200" cy="609600"/>
          </a:xfrm>
          <a:prstGeom prst="wedgeRectCallout">
            <a:avLst>
              <a:gd name="adj1" fmla="val -34248"/>
              <a:gd name="adj2" fmla="val 9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Supply kinetic parameters</a:t>
            </a:r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4943764" y="2875950"/>
            <a:ext cx="3324225" cy="958485"/>
          </a:xfrm>
          <a:prstGeom prst="wedgeRectCallout">
            <a:avLst>
              <a:gd name="adj1" fmla="val -62915"/>
              <a:gd name="adj2" fmla="val 3387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Variables affecting growth include the initial biomass, growth yield, and decay constant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20618" y="3602181"/>
            <a:ext cx="3505200" cy="32185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131454" y="4602019"/>
            <a:ext cx="3505200" cy="3048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669846" y="4584964"/>
            <a:ext cx="2286000" cy="32185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65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map&#10;&#10;Description automatically generated">
            <a:extLst>
              <a:ext uri="{FF2B5EF4-FFF2-40B4-BE49-F238E27FC236}">
                <a16:creationId xmlns:a16="http://schemas.microsoft.com/office/drawing/2014/main" id="{0E35C19A-61C1-46B8-8BD0-1029A4846D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" y="1333213"/>
            <a:ext cx="7229475" cy="5462874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C8D0C5BF-E61D-4EB1-9DCE-B731DFB560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76201"/>
            <a:ext cx="3429000" cy="4038600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2216942" y="4487129"/>
            <a:ext cx="3976689" cy="762000"/>
          </a:xfrm>
          <a:prstGeom prst="wedgeRectCallout">
            <a:avLst>
              <a:gd name="adj1" fmla="val -60806"/>
              <a:gd name="adj2" fmla="val -3351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Biomass increases rapidly, then slowly declines as decay outpaces growth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146C1D1-1988-4E06-964B-6891C1FBF50A}"/>
              </a:ext>
            </a:extLst>
          </p:cNvPr>
          <p:cNvSpPr/>
          <p:nvPr/>
        </p:nvSpPr>
        <p:spPr>
          <a:xfrm>
            <a:off x="6477000" y="582165"/>
            <a:ext cx="1066800" cy="25603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6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66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90</cp:revision>
  <dcterms:created xsi:type="dcterms:W3CDTF">2013-10-01T15:24:04Z</dcterms:created>
  <dcterms:modified xsi:type="dcterms:W3CDTF">2019-10-11T16:26:13Z</dcterms:modified>
</cp:coreProperties>
</file>